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8"/>
  </p:notesMasterIdLst>
  <p:sldIdLst>
    <p:sldId id="256" r:id="rId2"/>
    <p:sldId id="257" r:id="rId3"/>
    <p:sldId id="258" r:id="rId4"/>
    <p:sldId id="259" r:id="rId5"/>
    <p:sldId id="260" r:id="rId6"/>
    <p:sldId id="261" r:id="rId7"/>
    <p:sldId id="262" r:id="rId8"/>
    <p:sldId id="268" r:id="rId9"/>
    <p:sldId id="263" r:id="rId10"/>
    <p:sldId id="269" r:id="rId11"/>
    <p:sldId id="270" r:id="rId12"/>
    <p:sldId id="271" r:id="rId13"/>
    <p:sldId id="272" r:id="rId14"/>
    <p:sldId id="273" r:id="rId15"/>
    <p:sldId id="274" r:id="rId16"/>
    <p:sldId id="275" r:id="rId17"/>
    <p:sldId id="265" r:id="rId18"/>
    <p:sldId id="266" r:id="rId19"/>
    <p:sldId id="278" r:id="rId20"/>
    <p:sldId id="267" r:id="rId21"/>
    <p:sldId id="276" r:id="rId22"/>
    <p:sldId id="279" r:id="rId23"/>
    <p:sldId id="280" r:id="rId24"/>
    <p:sldId id="277"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lang val="en-CA"/>
  <c:chart>
    <c:title>
      <c:layout/>
    </c:title>
    <c:view3D>
      <c:rotX val="30"/>
      <c:perspective val="30"/>
    </c:view3D>
    <c:plotArea>
      <c:layout/>
      <c:pie3DChart>
        <c:varyColors val="1"/>
        <c:ser>
          <c:idx val="0"/>
          <c:order val="0"/>
          <c:tx>
            <c:strRef>
              <c:f>Sheet1!$B$1</c:f>
              <c:strCache>
                <c:ptCount val="1"/>
                <c:pt idx="0">
                  <c:v>Was the video helpful?</c:v>
                </c:pt>
              </c:strCache>
            </c:strRef>
          </c:tx>
          <c:cat>
            <c:strRef>
              <c:f>Sheet1!$A$2:$A$4</c:f>
              <c:strCache>
                <c:ptCount val="3"/>
                <c:pt idx="0">
                  <c:v>Yes</c:v>
                </c:pt>
                <c:pt idx="1">
                  <c:v>No</c:v>
                </c:pt>
                <c:pt idx="2">
                  <c:v>Somewhat</c:v>
                </c:pt>
              </c:strCache>
            </c:strRef>
          </c:cat>
          <c:val>
            <c:numRef>
              <c:f>Sheet1!$B$2:$B$4</c:f>
              <c:numCache>
                <c:formatCode>General</c:formatCode>
                <c:ptCount val="3"/>
                <c:pt idx="0">
                  <c:v>21</c:v>
                </c:pt>
                <c:pt idx="1">
                  <c:v>53</c:v>
                </c:pt>
                <c:pt idx="2">
                  <c:v>12</c:v>
                </c:pt>
              </c:numCache>
            </c:numRef>
          </c:val>
        </c:ser>
      </c:pie3DChart>
    </c:plotArea>
    <c:legend>
      <c:legendPos val="r"/>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CA"/>
  <c:chart>
    <c:title>
      <c:layout/>
    </c:title>
    <c:view3D>
      <c:rotX val="30"/>
      <c:perspective val="30"/>
    </c:view3D>
    <c:plotArea>
      <c:layout/>
      <c:pie3DChart>
        <c:varyColors val="1"/>
        <c:ser>
          <c:idx val="0"/>
          <c:order val="0"/>
          <c:tx>
            <c:strRef>
              <c:f>Sheet1!$B$1</c:f>
              <c:strCache>
                <c:ptCount val="1"/>
                <c:pt idx="0">
                  <c:v>By creating this video did you improve your knowledge of a particular Math concept?</c:v>
                </c:pt>
              </c:strCache>
            </c:strRef>
          </c:tx>
          <c:cat>
            <c:strRef>
              <c:f>Sheet1!$A$2:$A$3</c:f>
              <c:strCache>
                <c:ptCount val="2"/>
                <c:pt idx="0">
                  <c:v>Yes</c:v>
                </c:pt>
                <c:pt idx="1">
                  <c:v>No</c:v>
                </c:pt>
              </c:strCache>
            </c:strRef>
          </c:cat>
          <c:val>
            <c:numRef>
              <c:f>Sheet1!$B$2:$B$3</c:f>
              <c:numCache>
                <c:formatCode>General</c:formatCode>
                <c:ptCount val="2"/>
                <c:pt idx="0">
                  <c:v>82</c:v>
                </c:pt>
                <c:pt idx="1">
                  <c:v>18</c:v>
                </c:pt>
              </c:numCache>
            </c:numRef>
          </c:val>
        </c:ser>
      </c:pie3DChart>
    </c:plotArea>
    <c:legend>
      <c:legendPos val="r"/>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8CA1A2-A1CC-40CB-8B39-54733E0E91F8}" type="datetimeFigureOut">
              <a:rPr lang="en-US" smtClean="0"/>
              <a:pPr/>
              <a:t>4/28/2010</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BCC445-386B-40E2-92E7-1BA9FF1C5276}" type="slidenum">
              <a:rPr lang="en-CA" smtClean="0"/>
              <a:pPr/>
              <a:t>‹#›</a:t>
            </a:fld>
            <a:endParaRPr lang="en-CA"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1</a:t>
            </a:fld>
            <a:endParaRPr lang="en-CA"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10</a:t>
            </a:fld>
            <a:endParaRPr lang="en-CA"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11</a:t>
            </a:fld>
            <a:endParaRPr lang="en-CA"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12</a:t>
            </a:fld>
            <a:endParaRPr lang="en-CA"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13</a:t>
            </a:fld>
            <a:endParaRPr lang="en-CA"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14</a:t>
            </a:fld>
            <a:endParaRPr lang="en-CA"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15</a:t>
            </a:fld>
            <a:endParaRPr lang="en-CA"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16</a:t>
            </a:fld>
            <a:endParaRPr lang="en-CA"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17</a:t>
            </a:fld>
            <a:endParaRPr lang="en-CA"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18</a:t>
            </a:fld>
            <a:endParaRPr lang="en-CA"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19</a:t>
            </a:fld>
            <a:endParaRPr lang="en-C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2</a:t>
            </a:fld>
            <a:endParaRPr lang="en-CA"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20</a:t>
            </a:fld>
            <a:endParaRPr lang="en-CA"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21</a:t>
            </a:fld>
            <a:endParaRPr lang="en-CA"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22</a:t>
            </a:fld>
            <a:endParaRPr lang="en-CA"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23</a:t>
            </a:fld>
            <a:endParaRPr lang="en-CA"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24</a:t>
            </a:fld>
            <a:endParaRPr lang="en-CA"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25</a:t>
            </a:fld>
            <a:endParaRPr lang="en-CA"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26</a:t>
            </a:fld>
            <a:endParaRPr lang="en-CA"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27</a:t>
            </a:fld>
            <a:endParaRPr lang="en-CA"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28</a:t>
            </a:fld>
            <a:endParaRPr lang="en-CA"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29</a:t>
            </a:fld>
            <a:endParaRPr lang="en-C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3</a:t>
            </a:fld>
            <a:endParaRPr lang="en-CA"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30</a:t>
            </a:fld>
            <a:endParaRPr lang="en-CA"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31</a:t>
            </a:fld>
            <a:endParaRPr lang="en-CA"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32</a:t>
            </a:fld>
            <a:endParaRPr lang="en-CA"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33</a:t>
            </a:fld>
            <a:endParaRPr lang="en-CA"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34</a:t>
            </a:fld>
            <a:endParaRPr lang="en-CA"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35</a:t>
            </a:fld>
            <a:endParaRPr lang="en-CA"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36</a:t>
            </a:fld>
            <a:endParaRPr lang="en-C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4</a:t>
            </a:fld>
            <a:endParaRPr lang="en-C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5</a:t>
            </a:fld>
            <a:endParaRPr lang="en-C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6</a:t>
            </a:fld>
            <a:endParaRPr lang="en-CA"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7</a:t>
            </a:fld>
            <a:endParaRPr lang="en-CA"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8</a:t>
            </a:fld>
            <a:endParaRPr lang="en-CA"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BCC445-386B-40E2-92E7-1BA9FF1C5276}" type="slidenum">
              <a:rPr lang="en-CA" smtClean="0"/>
              <a:pPr/>
              <a:t>9</a:t>
            </a:fld>
            <a:endParaRPr lang="en-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85162CA-4B1B-45D4-BBD5-ED611E8DEB9B}" type="datetimeFigureOut">
              <a:rPr lang="en-US" smtClean="0"/>
              <a:pPr/>
              <a:t>4/28/2010</a:t>
            </a:fld>
            <a:endParaRPr lang="en-CA" dirty="0"/>
          </a:p>
        </p:txBody>
      </p:sp>
      <p:sp>
        <p:nvSpPr>
          <p:cNvPr id="19" name="Footer Placeholder 18"/>
          <p:cNvSpPr>
            <a:spLocks noGrp="1"/>
          </p:cNvSpPr>
          <p:nvPr>
            <p:ph type="ftr" sz="quarter" idx="11"/>
          </p:nvPr>
        </p:nvSpPr>
        <p:spPr/>
        <p:txBody>
          <a:bodyPr/>
          <a:lstStyle/>
          <a:p>
            <a:endParaRPr lang="en-CA" dirty="0"/>
          </a:p>
        </p:txBody>
      </p:sp>
      <p:sp>
        <p:nvSpPr>
          <p:cNvPr id="27" name="Slide Number Placeholder 26"/>
          <p:cNvSpPr>
            <a:spLocks noGrp="1"/>
          </p:cNvSpPr>
          <p:nvPr>
            <p:ph type="sldNum" sz="quarter" idx="12"/>
          </p:nvPr>
        </p:nvSpPr>
        <p:spPr/>
        <p:txBody>
          <a:bodyPr/>
          <a:lstStyle/>
          <a:p>
            <a:fld id="{355B4FAC-4DE9-48EE-AAF3-F6C51C44A690}" type="slidenum">
              <a:rPr lang="en-CA" smtClean="0"/>
              <a:pPr/>
              <a:t>‹#›</a:t>
            </a:fld>
            <a:endParaRPr lang="en-CA"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5162CA-4B1B-45D4-BBD5-ED611E8DEB9B}" type="datetimeFigureOut">
              <a:rPr lang="en-US" smtClean="0"/>
              <a:pPr/>
              <a:t>4/28/2010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55B4FAC-4DE9-48EE-AAF3-F6C51C44A690}"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5162CA-4B1B-45D4-BBD5-ED611E8DEB9B}" type="datetimeFigureOut">
              <a:rPr lang="en-US" smtClean="0"/>
              <a:pPr/>
              <a:t>4/28/2010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55B4FAC-4DE9-48EE-AAF3-F6C51C44A690}"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5162CA-4B1B-45D4-BBD5-ED611E8DEB9B}" type="datetimeFigureOut">
              <a:rPr lang="en-US" smtClean="0"/>
              <a:pPr/>
              <a:t>4/28/2010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55B4FAC-4DE9-48EE-AAF3-F6C51C44A690}"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85162CA-4B1B-45D4-BBD5-ED611E8DEB9B}" type="datetimeFigureOut">
              <a:rPr lang="en-US" smtClean="0"/>
              <a:pPr/>
              <a:t>4/28/2010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55B4FAC-4DE9-48EE-AAF3-F6C51C44A690}" type="slidenum">
              <a:rPr lang="en-CA" smtClean="0"/>
              <a:pPr/>
              <a:t>‹#›</a:t>
            </a:fld>
            <a:endParaRPr lang="en-CA"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5162CA-4B1B-45D4-BBD5-ED611E8DEB9B}" type="datetimeFigureOut">
              <a:rPr lang="en-US" smtClean="0"/>
              <a:pPr/>
              <a:t>4/28/2010</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355B4FAC-4DE9-48EE-AAF3-F6C51C44A690}"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85162CA-4B1B-45D4-BBD5-ED611E8DEB9B}" type="datetimeFigureOut">
              <a:rPr lang="en-US" smtClean="0"/>
              <a:pPr/>
              <a:t>4/28/2010</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355B4FAC-4DE9-48EE-AAF3-F6C51C44A690}"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5162CA-4B1B-45D4-BBD5-ED611E8DEB9B}" type="datetimeFigureOut">
              <a:rPr lang="en-US" smtClean="0"/>
              <a:pPr/>
              <a:t>4/28/2010</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355B4FAC-4DE9-48EE-AAF3-F6C51C44A690}"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5162CA-4B1B-45D4-BBD5-ED611E8DEB9B}" type="datetimeFigureOut">
              <a:rPr lang="en-US" smtClean="0"/>
              <a:pPr/>
              <a:t>4/28/2010</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355B4FAC-4DE9-48EE-AAF3-F6C51C44A690}"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5162CA-4B1B-45D4-BBD5-ED611E8DEB9B}" type="datetimeFigureOut">
              <a:rPr lang="en-US" smtClean="0"/>
              <a:pPr/>
              <a:t>4/28/2010</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355B4FAC-4DE9-48EE-AAF3-F6C51C44A690}" type="slidenum">
              <a:rPr lang="en-CA" smtClean="0"/>
              <a:pPr/>
              <a:t>‹#›</a:t>
            </a:fld>
            <a:endParaRPr lang="en-C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85162CA-4B1B-45D4-BBD5-ED611E8DEB9B}" type="datetimeFigureOut">
              <a:rPr lang="en-US" smtClean="0"/>
              <a:pPr/>
              <a:t>4/28/2010</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a:xfrm>
            <a:off x="8077200" y="6356350"/>
            <a:ext cx="609600" cy="365125"/>
          </a:xfrm>
        </p:spPr>
        <p:txBody>
          <a:bodyPr/>
          <a:lstStyle/>
          <a:p>
            <a:fld id="{355B4FAC-4DE9-48EE-AAF3-F6C51C44A690}" type="slidenum">
              <a:rPr lang="en-CA" smtClean="0"/>
              <a:pPr/>
              <a:t>‹#›</a:t>
            </a:fld>
            <a:endParaRPr lang="en-CA"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85162CA-4B1B-45D4-BBD5-ED611E8DEB9B}" type="datetimeFigureOut">
              <a:rPr lang="en-US" smtClean="0"/>
              <a:pPr/>
              <a:t>4/28/2010</a:t>
            </a:fld>
            <a:endParaRPr lang="en-CA"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CA"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55B4FAC-4DE9-48EE-AAF3-F6C51C44A690}" type="slidenum">
              <a:rPr lang="en-CA" smtClean="0"/>
              <a:pPr/>
              <a:t>‹#›</a:t>
            </a:fld>
            <a:endParaRPr lang="en-CA"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zwCEuvDKcXY"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ideo" Target="file:///C:\Users\Jeff\Documents\math%20video.wmv" TargetMode="Externa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ideo" Target="file:///C:\Users\Jeff\Documents\MATH%20THE%20BEST%20ONE_0001.wmv" TargetMode="Externa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ideo" Target="file:///C:\Users\Jeff\Documents\Celina+Steph'sIntegersVideo.wmv" TargetMode="Externa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nlvm.usu.edu/en/nav/topic_t_2.html"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hyperlink" Target="http://www.analyzemath.com/"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tdiNDwKOBvw"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CA" dirty="0" smtClean="0"/>
              <a:t>Learning Statements</a:t>
            </a:r>
            <a:endParaRPr lang="en-CA" dirty="0"/>
          </a:p>
        </p:txBody>
      </p:sp>
      <p:sp>
        <p:nvSpPr>
          <p:cNvPr id="3" name="Subtitle 2"/>
          <p:cNvSpPr>
            <a:spLocks noGrp="1"/>
          </p:cNvSpPr>
          <p:nvPr>
            <p:ph type="subTitle" idx="1"/>
          </p:nvPr>
        </p:nvSpPr>
        <p:spPr/>
        <p:txBody>
          <a:bodyPr/>
          <a:lstStyle/>
          <a:p>
            <a:pPr algn="ctr"/>
            <a:r>
              <a:rPr lang="en-CA" dirty="0" smtClean="0"/>
              <a:t>Spring 2010</a:t>
            </a:r>
            <a:endParaRPr lang="en-C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Why is this learning important?</a:t>
            </a:r>
            <a:endParaRPr lang="en-CA" dirty="0"/>
          </a:p>
        </p:txBody>
      </p:sp>
      <p:sp>
        <p:nvSpPr>
          <p:cNvPr id="3" name="Content Placeholder 2"/>
          <p:cNvSpPr>
            <a:spLocks noGrp="1"/>
          </p:cNvSpPr>
          <p:nvPr>
            <p:ph idx="1"/>
          </p:nvPr>
        </p:nvSpPr>
        <p:spPr/>
        <p:txBody>
          <a:bodyPr/>
          <a:lstStyle/>
          <a:p>
            <a:r>
              <a:rPr lang="en-CA" dirty="0" smtClean="0"/>
              <a:t>Knowing how students learn and what keeps their attention makes it easier to design lessons that have a positive impact on their learning.</a:t>
            </a:r>
          </a:p>
          <a:p>
            <a:r>
              <a:rPr lang="en-CA" dirty="0" smtClean="0"/>
              <a:t>Provides insight into how I can change my delivery of lessons to meet the needs of my students</a:t>
            </a:r>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What are the characteristics of a useful instructional Math video?</a:t>
            </a:r>
            <a:endParaRPr lang="en-CA" dirty="0"/>
          </a:p>
        </p:txBody>
      </p:sp>
      <p:pic>
        <p:nvPicPr>
          <p:cNvPr id="6" name="Content Placeholder 5" descr="Math_Videos.png"/>
          <p:cNvPicPr>
            <a:picLocks noGrp="1" noChangeAspect="1"/>
          </p:cNvPicPr>
          <p:nvPr>
            <p:ph idx="1"/>
          </p:nvPr>
        </p:nvPicPr>
        <p:blipFill>
          <a:blip r:embed="rId3" cstate="print"/>
          <a:stretch>
            <a:fillRect/>
          </a:stretch>
        </p:blipFill>
        <p:spPr>
          <a:xfrm>
            <a:off x="632862" y="2353221"/>
            <a:ext cx="7878275" cy="3553321"/>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CA" dirty="0" smtClean="0"/>
              <a:t>Example of a quality video</a:t>
            </a:r>
            <a:endParaRPr lang="en-CA" dirty="0"/>
          </a:p>
        </p:txBody>
      </p:sp>
      <p:sp>
        <p:nvSpPr>
          <p:cNvPr id="3" name="Content Placeholder 2"/>
          <p:cNvSpPr>
            <a:spLocks noGrp="1"/>
          </p:cNvSpPr>
          <p:nvPr>
            <p:ph idx="1"/>
          </p:nvPr>
        </p:nvSpPr>
        <p:spPr/>
        <p:txBody>
          <a:bodyPr/>
          <a:lstStyle/>
          <a:p>
            <a:r>
              <a:rPr lang="en-CA" dirty="0" smtClean="0">
                <a:hlinkClick r:id="rId3"/>
              </a:rPr>
              <a:t>http://www.youtube.com/watch?v=zwCEuvDKcXY</a:t>
            </a:r>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CA" dirty="0" smtClean="0"/>
              <a:t>Evidence</a:t>
            </a:r>
            <a:endParaRPr lang="en-CA" dirty="0"/>
          </a:p>
        </p:txBody>
      </p:sp>
      <p:sp>
        <p:nvSpPr>
          <p:cNvPr id="3" name="Content Placeholder 2"/>
          <p:cNvSpPr>
            <a:spLocks noGrp="1"/>
          </p:cNvSpPr>
          <p:nvPr>
            <p:ph idx="1"/>
          </p:nvPr>
        </p:nvSpPr>
        <p:spPr/>
        <p:txBody>
          <a:bodyPr/>
          <a:lstStyle/>
          <a:p>
            <a:r>
              <a:rPr lang="en-CA" dirty="0" smtClean="0"/>
              <a:t>I conducted a test with 28 of my students.  After watching the video students were asked to write down one mathematical concept they learned or had reinforced by watching the video.</a:t>
            </a:r>
          </a:p>
          <a:p>
            <a:r>
              <a:rPr lang="en-CA" dirty="0" smtClean="0"/>
              <a:t>26 out of the 28 students were able to correctly identify one concept.</a:t>
            </a:r>
          </a:p>
          <a:p>
            <a:r>
              <a:rPr lang="en-CA" dirty="0" smtClean="0"/>
              <a:t>The next day I took a poll of the 28 students to see how many of them had gone home and watched the video again.</a:t>
            </a:r>
          </a:p>
          <a:p>
            <a:r>
              <a:rPr lang="en-CA" dirty="0" smtClean="0"/>
              <a:t>13 out of the 28 had watched it again that night. </a:t>
            </a:r>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sp>
        <p:nvSpPr>
          <p:cNvPr id="3" name="Content Placeholder 2"/>
          <p:cNvSpPr>
            <a:spLocks noGrp="1"/>
          </p:cNvSpPr>
          <p:nvPr>
            <p:ph idx="1"/>
          </p:nvPr>
        </p:nvSpPr>
        <p:spPr/>
        <p:txBody>
          <a:bodyPr>
            <a:normAutofit lnSpcReduction="10000"/>
          </a:bodyPr>
          <a:lstStyle/>
          <a:p>
            <a:r>
              <a:rPr lang="en-CA" dirty="0" smtClean="0"/>
              <a:t>What were some of the things about this video that they liked?</a:t>
            </a:r>
          </a:p>
          <a:p>
            <a:r>
              <a:rPr lang="en-CA" i="1" dirty="0" smtClean="0"/>
              <a:t>They liked the fact that many of the people in the video were their own age.</a:t>
            </a:r>
          </a:p>
          <a:p>
            <a:r>
              <a:rPr lang="en-CA" i="1" dirty="0" smtClean="0"/>
              <a:t>They were entertained.</a:t>
            </a:r>
          </a:p>
          <a:p>
            <a:r>
              <a:rPr lang="en-CA" i="1" dirty="0" smtClean="0"/>
              <a:t>Many of them said they had the song stuck in their head for the rest of the day.</a:t>
            </a:r>
          </a:p>
          <a:p>
            <a:r>
              <a:rPr lang="en-CA" i="1" dirty="0" smtClean="0"/>
              <a:t>Material was presented in an entertaining way.</a:t>
            </a:r>
          </a:p>
          <a:p>
            <a:r>
              <a:rPr lang="en-CA" i="1" dirty="0" smtClean="0"/>
              <a:t>There were other things going on in the video besides Math.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How to build on this learning?</a:t>
            </a:r>
            <a:endParaRPr lang="en-CA" dirty="0"/>
          </a:p>
        </p:txBody>
      </p:sp>
      <p:sp>
        <p:nvSpPr>
          <p:cNvPr id="3" name="Content Placeholder 2"/>
          <p:cNvSpPr>
            <a:spLocks noGrp="1"/>
          </p:cNvSpPr>
          <p:nvPr>
            <p:ph idx="1"/>
          </p:nvPr>
        </p:nvSpPr>
        <p:spPr/>
        <p:txBody>
          <a:bodyPr/>
          <a:lstStyle/>
          <a:p>
            <a:r>
              <a:rPr lang="en-CA" dirty="0" smtClean="0"/>
              <a:t>Many of the students did not enjoy or find useful many of the videos that I had shown them.  I decided to give my students ownership of their learning and had them create their own videos.</a:t>
            </a:r>
          </a:p>
          <a:p>
            <a:r>
              <a:rPr lang="en-CA" dirty="0" smtClean="0"/>
              <a:t>Students had a wide range of topics to choose from and were told to create a video that would be useful for other students their own age.</a:t>
            </a:r>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Program Capacities</a:t>
            </a:r>
            <a:endParaRPr lang="en-CA" dirty="0"/>
          </a:p>
        </p:txBody>
      </p:sp>
      <p:sp>
        <p:nvSpPr>
          <p:cNvPr id="3" name="Content Placeholder 2"/>
          <p:cNvSpPr>
            <a:spLocks noGrp="1"/>
          </p:cNvSpPr>
          <p:nvPr>
            <p:ph idx="1"/>
          </p:nvPr>
        </p:nvSpPr>
        <p:spPr/>
        <p:txBody>
          <a:bodyPr/>
          <a:lstStyle/>
          <a:p>
            <a:r>
              <a:rPr lang="en-CA" dirty="0" smtClean="0"/>
              <a:t>Use, evaluate and integrate existing and emerging technologies into your practice</a:t>
            </a:r>
          </a:p>
          <a:p>
            <a:r>
              <a:rPr lang="en-CA" i="1" dirty="0" smtClean="0"/>
              <a:t>As a class we used, evaluated and created our own Math instructional videos.</a:t>
            </a:r>
            <a:endParaRPr lang="en-CA" i="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Learning Statement #3</a:t>
            </a:r>
            <a:endParaRPr lang="en-CA" dirty="0"/>
          </a:p>
        </p:txBody>
      </p:sp>
      <p:sp>
        <p:nvSpPr>
          <p:cNvPr id="3" name="Content Placeholder 2"/>
          <p:cNvSpPr>
            <a:spLocks noGrp="1"/>
          </p:cNvSpPr>
          <p:nvPr>
            <p:ph idx="1"/>
          </p:nvPr>
        </p:nvSpPr>
        <p:spPr/>
        <p:txBody>
          <a:bodyPr/>
          <a:lstStyle/>
          <a:p>
            <a:r>
              <a:rPr lang="en-CA" dirty="0" smtClean="0"/>
              <a:t>I am learning that much like other areas of the curriculum students possess a wide range of capacities when interacting with technology.</a:t>
            </a:r>
            <a:endParaRPr lang="en-C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Instructional Math Video</a:t>
            </a:r>
            <a:endParaRPr lang="en-CA" dirty="0"/>
          </a:p>
        </p:txBody>
      </p:sp>
      <p:pic>
        <p:nvPicPr>
          <p:cNvPr id="4" name="math video.wmv">
            <a:hlinkClick r:id="" action="ppaction://media"/>
          </p:cNvPr>
          <p:cNvPicPr>
            <a:picLocks noGrp="1" noRot="1" noChangeAspect="1"/>
          </p:cNvPicPr>
          <p:nvPr>
            <p:ph idx="1"/>
            <a:videoFile r:link="rId1"/>
          </p:nvPr>
        </p:nvPicPr>
        <p:blipFill>
          <a:blip r:embed="rId4" cstate="print"/>
          <a:stretch>
            <a:fillRect/>
          </a:stretch>
        </p:blipFill>
        <p:spPr>
          <a:xfrm>
            <a:off x="2214546" y="2714620"/>
            <a:ext cx="4286280" cy="2771782"/>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Instructional Math Video</a:t>
            </a:r>
            <a:endParaRPr lang="en-CA" dirty="0"/>
          </a:p>
        </p:txBody>
      </p:sp>
      <p:pic>
        <p:nvPicPr>
          <p:cNvPr id="4" name="MATH THE BEST ONE_0001.wmv">
            <a:hlinkClick r:id="" action="ppaction://media"/>
          </p:cNvPr>
          <p:cNvPicPr>
            <a:picLocks noGrp="1" noRot="1" noChangeAspect="1"/>
          </p:cNvPicPr>
          <p:nvPr>
            <p:ph idx="1"/>
            <a:videoFile r:link="rId1"/>
          </p:nvPr>
        </p:nvPicPr>
        <p:blipFill>
          <a:blip r:embed="rId4" cstate="print"/>
          <a:stretch>
            <a:fillRect/>
          </a:stretch>
        </p:blipFill>
        <p:spPr>
          <a:xfrm>
            <a:off x="1524000" y="1843088"/>
            <a:ext cx="6096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Learning Statement #1</a:t>
            </a:r>
            <a:endParaRPr lang="en-CA" dirty="0"/>
          </a:p>
        </p:txBody>
      </p:sp>
      <p:sp>
        <p:nvSpPr>
          <p:cNvPr id="3" name="Content Placeholder 2"/>
          <p:cNvSpPr>
            <a:spLocks noGrp="1"/>
          </p:cNvSpPr>
          <p:nvPr>
            <p:ph idx="1"/>
          </p:nvPr>
        </p:nvSpPr>
        <p:spPr/>
        <p:txBody>
          <a:bodyPr/>
          <a:lstStyle/>
          <a:p>
            <a:r>
              <a:rPr lang="en-CA" dirty="0" smtClean="0"/>
              <a:t>I am learning that the use of technology is not always engaging for students and does not always support student learning positively.  Simply using technology does not mean that a lesson will be successful or meaningful for the students. </a:t>
            </a:r>
            <a:endParaRPr lang="en-C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Instructional Math Video</a:t>
            </a:r>
            <a:endParaRPr lang="en-CA" dirty="0"/>
          </a:p>
        </p:txBody>
      </p:sp>
      <p:pic>
        <p:nvPicPr>
          <p:cNvPr id="4" name="Celina+Steph'sIntegersVideo.wmv">
            <a:hlinkClick r:id="" action="ppaction://media"/>
          </p:cNvPr>
          <p:cNvPicPr>
            <a:picLocks noGrp="1" noRot="1" noChangeAspect="1"/>
          </p:cNvPicPr>
          <p:nvPr>
            <p:ph idx="1"/>
            <a:videoFile r:link="rId1"/>
          </p:nvPr>
        </p:nvPicPr>
        <p:blipFill>
          <a:blip r:embed="rId4" cstate="print"/>
          <a:stretch>
            <a:fillRect/>
          </a:stretch>
        </p:blipFill>
        <p:spPr>
          <a:xfrm>
            <a:off x="1524000" y="1843088"/>
            <a:ext cx="6096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sp>
        <p:nvSpPr>
          <p:cNvPr id="3" name="Content Placeholder 2"/>
          <p:cNvSpPr>
            <a:spLocks noGrp="1"/>
          </p:cNvSpPr>
          <p:nvPr>
            <p:ph idx="1"/>
          </p:nvPr>
        </p:nvSpPr>
        <p:spPr/>
        <p:txBody>
          <a:bodyPr/>
          <a:lstStyle/>
          <a:p>
            <a:r>
              <a:rPr lang="en-CA" dirty="0" smtClean="0"/>
              <a:t>There was a huge variety in the types of videos that the students created.</a:t>
            </a:r>
          </a:p>
          <a:p>
            <a:r>
              <a:rPr lang="en-CA" dirty="0" smtClean="0"/>
              <a:t>Many students were able to create very good presentations using video. They were able to edit their projects, add graphics and include music</a:t>
            </a:r>
          </a:p>
          <a:p>
            <a:r>
              <a:rPr lang="en-CA" dirty="0" smtClean="0"/>
              <a:t>Other students were simply able to videotape themselves and present their projects straight from the camera</a:t>
            </a:r>
          </a:p>
          <a:p>
            <a:pPr>
              <a:buNone/>
            </a:pPr>
            <a:endParaRPr lang="en-C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sp>
        <p:nvSpPr>
          <p:cNvPr id="3" name="Content Placeholder 2"/>
          <p:cNvSpPr>
            <a:spLocks noGrp="1"/>
          </p:cNvSpPr>
          <p:nvPr>
            <p:ph idx="1"/>
          </p:nvPr>
        </p:nvSpPr>
        <p:spPr/>
        <p:txBody>
          <a:bodyPr/>
          <a:lstStyle/>
          <a:p>
            <a:r>
              <a:rPr lang="en-CA" dirty="0" smtClean="0"/>
              <a:t>Students approached the assignment in very different ways.  Some groups simply used PowerPoint.  Other groups created elaborate characters and scenes.  </a:t>
            </a:r>
          </a:p>
          <a:p>
            <a:r>
              <a:rPr lang="en-CA" dirty="0" smtClean="0"/>
              <a:t>All of the videos handed in except for 3 included music of some sort.</a:t>
            </a:r>
            <a:endParaRPr lang="en-C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Digital Natives vs. Immigrants</a:t>
            </a:r>
            <a:endParaRPr lang="en-CA" dirty="0"/>
          </a:p>
        </p:txBody>
      </p:sp>
      <p:sp>
        <p:nvSpPr>
          <p:cNvPr id="3" name="Content Placeholder 2"/>
          <p:cNvSpPr>
            <a:spLocks noGrp="1"/>
          </p:cNvSpPr>
          <p:nvPr>
            <p:ph idx="1"/>
          </p:nvPr>
        </p:nvSpPr>
        <p:spPr/>
        <p:txBody>
          <a:bodyPr/>
          <a:lstStyle/>
          <a:p>
            <a:r>
              <a:rPr lang="en-CA" dirty="0" smtClean="0"/>
              <a:t>This assignment made me reflect on </a:t>
            </a:r>
            <a:r>
              <a:rPr lang="en-CA" dirty="0" smtClean="0"/>
              <a:t>Prensky’s</a:t>
            </a:r>
            <a:r>
              <a:rPr lang="en-CA" dirty="0" smtClean="0"/>
              <a:t> work on Digital Natives.</a:t>
            </a:r>
          </a:p>
          <a:p>
            <a:r>
              <a:rPr lang="en-CA" dirty="0" smtClean="0"/>
              <a:t>Many of the students were unable to do simple technological tasks such as attaching files to Emails.</a:t>
            </a:r>
          </a:p>
          <a:p>
            <a:r>
              <a:rPr lang="en-CA" dirty="0" smtClean="0"/>
              <a:t>Four projects were handed in missing key components to the assignment</a:t>
            </a:r>
          </a:p>
          <a:p>
            <a:r>
              <a:rPr lang="en-CA" dirty="0" smtClean="0"/>
              <a:t>I still have not seen two projects because they do not know how to save or burn their videos to a disk</a:t>
            </a:r>
            <a:endParaRPr lang="en-C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Program Capacities</a:t>
            </a:r>
            <a:endParaRPr lang="en-CA" dirty="0"/>
          </a:p>
        </p:txBody>
      </p:sp>
      <p:sp>
        <p:nvSpPr>
          <p:cNvPr id="3" name="Content Placeholder 2"/>
          <p:cNvSpPr>
            <a:spLocks noGrp="1"/>
          </p:cNvSpPr>
          <p:nvPr>
            <p:ph idx="1"/>
          </p:nvPr>
        </p:nvSpPr>
        <p:spPr/>
        <p:txBody>
          <a:bodyPr/>
          <a:lstStyle/>
          <a:p>
            <a:r>
              <a:rPr lang="en-CA" dirty="0" smtClean="0"/>
              <a:t>Use evaluate and integrate existing and emerging technologies into your practice</a:t>
            </a:r>
          </a:p>
          <a:p>
            <a:r>
              <a:rPr lang="en-CA" dirty="0" smtClean="0"/>
              <a:t>Draw on educational theories, research and philosophies to inform your use of technologies to support teaching and learning</a:t>
            </a:r>
            <a:endParaRPr lang="en-C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Learning Statement #4</a:t>
            </a:r>
            <a:endParaRPr lang="en-CA" dirty="0"/>
          </a:p>
        </p:txBody>
      </p:sp>
      <p:sp>
        <p:nvSpPr>
          <p:cNvPr id="3" name="Content Placeholder 2"/>
          <p:cNvSpPr>
            <a:spLocks noGrp="1"/>
          </p:cNvSpPr>
          <p:nvPr>
            <p:ph idx="1"/>
          </p:nvPr>
        </p:nvSpPr>
        <p:spPr/>
        <p:txBody>
          <a:bodyPr/>
          <a:lstStyle/>
          <a:p>
            <a:r>
              <a:rPr lang="en-CA" dirty="0" smtClean="0"/>
              <a:t>I am learning to design and adapt relevant learning experiences that incorporate digital tools and resources to promote student learning and creativity.</a:t>
            </a:r>
            <a:endParaRPr lang="en-C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ISTE standards goal</a:t>
            </a:r>
            <a:endParaRPr lang="en-CA" dirty="0"/>
          </a:p>
        </p:txBody>
      </p:sp>
      <p:sp>
        <p:nvSpPr>
          <p:cNvPr id="3" name="Content Placeholder 2"/>
          <p:cNvSpPr>
            <a:spLocks noGrp="1"/>
          </p:cNvSpPr>
          <p:nvPr>
            <p:ph idx="1"/>
          </p:nvPr>
        </p:nvSpPr>
        <p:spPr/>
        <p:txBody>
          <a:bodyPr/>
          <a:lstStyle/>
          <a:p>
            <a:r>
              <a:rPr lang="en-CA" dirty="0" smtClean="0"/>
              <a:t>At the beginning of the term the goal that I set was to move into the developing phase of the rubric</a:t>
            </a:r>
          </a:p>
          <a:p>
            <a:r>
              <a:rPr lang="en-CA" dirty="0" smtClean="0"/>
              <a:t>I wanted to be able to adapt or create learning experience that include students use of technology tools to research and collect information online and to create a report, presentation, or other product.</a:t>
            </a:r>
            <a:endParaRPr lang="en-C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sp>
        <p:nvSpPr>
          <p:cNvPr id="3" name="Content Placeholder 2"/>
          <p:cNvSpPr>
            <a:spLocks noGrp="1"/>
          </p:cNvSpPr>
          <p:nvPr>
            <p:ph idx="1"/>
          </p:nvPr>
        </p:nvSpPr>
        <p:spPr/>
        <p:txBody>
          <a:bodyPr/>
          <a:lstStyle/>
          <a:p>
            <a:r>
              <a:rPr lang="en-CA" dirty="0" smtClean="0"/>
              <a:t>The video assignments that I worked through with my students moved me into the developing phase of the rubric.  In order to complete this assignment students had to use technology to research a topic and then create a presentation based on the research</a:t>
            </a:r>
          </a:p>
          <a:p>
            <a:pPr>
              <a:buNone/>
            </a:pPr>
            <a:endParaRPr lang="en-C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sp>
        <p:nvSpPr>
          <p:cNvPr id="3" name="Content Placeholder 2"/>
          <p:cNvSpPr>
            <a:spLocks noGrp="1"/>
          </p:cNvSpPr>
          <p:nvPr>
            <p:ph idx="1"/>
          </p:nvPr>
        </p:nvSpPr>
        <p:spPr/>
        <p:txBody>
          <a:bodyPr/>
          <a:lstStyle/>
          <a:p>
            <a:r>
              <a:rPr lang="en-CA" dirty="0" smtClean="0"/>
              <a:t>Student responses to what they learned in doing this assignment</a:t>
            </a:r>
          </a:p>
          <a:p>
            <a:r>
              <a:rPr lang="en-CA" i="1" dirty="0" smtClean="0"/>
              <a:t>I learned that you need to be thorough and detailed to make a tutorial</a:t>
            </a:r>
          </a:p>
          <a:p>
            <a:r>
              <a:rPr lang="en-CA" i="1" dirty="0" smtClean="0"/>
              <a:t>I learned more about how to use movie maker and also how to take a video of yourself by yourself</a:t>
            </a:r>
          </a:p>
          <a:p>
            <a:r>
              <a:rPr lang="en-CA" i="1" dirty="0" smtClean="0"/>
              <a:t>I learned quicker ways of multiplying large numbers</a:t>
            </a:r>
          </a:p>
          <a:p>
            <a:r>
              <a:rPr lang="en-CA" i="1" dirty="0" smtClean="0"/>
              <a:t>I learned that it is difficult to try and teach a concept.  In trying to explain it in a way that made sense I learned the topic more thoroughly</a:t>
            </a:r>
            <a:endParaRPr lang="en-CA"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CA" dirty="0" smtClean="0"/>
              <a:t>Why is this learning important? </a:t>
            </a:r>
            <a:endParaRPr lang="en-CA" dirty="0"/>
          </a:p>
        </p:txBody>
      </p:sp>
      <p:sp>
        <p:nvSpPr>
          <p:cNvPr id="3" name="Content Placeholder 2"/>
          <p:cNvSpPr>
            <a:spLocks noGrp="1"/>
          </p:cNvSpPr>
          <p:nvPr>
            <p:ph idx="1"/>
          </p:nvPr>
        </p:nvSpPr>
        <p:spPr/>
        <p:txBody>
          <a:bodyPr/>
          <a:lstStyle/>
          <a:p>
            <a:r>
              <a:rPr lang="en-CA" dirty="0" smtClean="0"/>
              <a:t>This learning helps shape how I will use technology, in this case video, as an instructional tool in the future.</a:t>
            </a:r>
          </a:p>
          <a:p>
            <a:r>
              <a:rPr lang="en-CA" dirty="0" smtClean="0"/>
              <a:t>This learning forces me to realize that technology for the sake of technology is not quality instruction.</a:t>
            </a:r>
          </a:p>
          <a:p>
            <a:r>
              <a:rPr lang="en-CA" dirty="0" smtClean="0"/>
              <a:t>This learning forces me to be much more critical of the technologies that I bring into the classroom.</a:t>
            </a:r>
            <a:endParaRPr lang="en-C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Implications for future teaching practice</a:t>
            </a:r>
            <a:endParaRPr lang="en-CA" dirty="0"/>
          </a:p>
        </p:txBody>
      </p:sp>
      <p:sp>
        <p:nvSpPr>
          <p:cNvPr id="3" name="Content Placeholder 2"/>
          <p:cNvSpPr>
            <a:spLocks noGrp="1"/>
          </p:cNvSpPr>
          <p:nvPr>
            <p:ph idx="1"/>
          </p:nvPr>
        </p:nvSpPr>
        <p:spPr/>
        <p:txBody>
          <a:bodyPr/>
          <a:lstStyle/>
          <a:p>
            <a:r>
              <a:rPr lang="en-CA" dirty="0" smtClean="0"/>
              <a:t>In the future I will try to incorporate similar projects into all aspect of the curriculum.  These projects were beneficial for the majority of students.</a:t>
            </a:r>
          </a:p>
          <a:p>
            <a:r>
              <a:rPr lang="en-CA" dirty="0" smtClean="0"/>
              <a:t>It is important to continue to find new ways to give students ownership over their own learning</a:t>
            </a:r>
            <a:endParaRPr lang="en-C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Learning Statement #5</a:t>
            </a:r>
            <a:endParaRPr lang="en-CA" dirty="0"/>
          </a:p>
        </p:txBody>
      </p:sp>
      <p:sp>
        <p:nvSpPr>
          <p:cNvPr id="3" name="Content Placeholder 2"/>
          <p:cNvSpPr>
            <a:spLocks noGrp="1"/>
          </p:cNvSpPr>
          <p:nvPr>
            <p:ph idx="1"/>
          </p:nvPr>
        </p:nvSpPr>
        <p:spPr/>
        <p:txBody>
          <a:bodyPr/>
          <a:lstStyle/>
          <a:p>
            <a:r>
              <a:rPr lang="en-CA" dirty="0" smtClean="0"/>
              <a:t>Based on my readings I am learning the importance of using Interactive Math websites to promote student understanding of concepts and ownership of their learning.</a:t>
            </a:r>
            <a:endParaRPr lang="en-C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Reading</a:t>
            </a:r>
            <a:endParaRPr lang="en-CA" dirty="0"/>
          </a:p>
        </p:txBody>
      </p:sp>
      <p:sp>
        <p:nvSpPr>
          <p:cNvPr id="3" name="Content Placeholder 2"/>
          <p:cNvSpPr>
            <a:spLocks noGrp="1"/>
          </p:cNvSpPr>
          <p:nvPr>
            <p:ph idx="1"/>
          </p:nvPr>
        </p:nvSpPr>
        <p:spPr/>
        <p:txBody>
          <a:bodyPr/>
          <a:lstStyle/>
          <a:p>
            <a:r>
              <a:rPr lang="en-CA" u="sng" dirty="0" smtClean="0"/>
              <a:t>Technology Integrated Mathematics – Enhancing Teaching &amp; Learning.</a:t>
            </a:r>
            <a:r>
              <a:rPr lang="en-CA" dirty="0" smtClean="0"/>
              <a:t>  Education Development Center Inc.</a:t>
            </a:r>
            <a:endParaRPr lang="en-CA" u="sng"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Summary</a:t>
            </a:r>
            <a:endParaRPr lang="en-CA" dirty="0"/>
          </a:p>
        </p:txBody>
      </p:sp>
      <p:sp>
        <p:nvSpPr>
          <p:cNvPr id="3" name="Content Placeholder 2"/>
          <p:cNvSpPr>
            <a:spLocks noGrp="1"/>
          </p:cNvSpPr>
          <p:nvPr>
            <p:ph idx="1"/>
          </p:nvPr>
        </p:nvSpPr>
        <p:spPr/>
        <p:txBody>
          <a:bodyPr/>
          <a:lstStyle/>
          <a:p>
            <a:r>
              <a:rPr lang="en-CA" dirty="0" smtClean="0"/>
              <a:t>This article is one of the best readings that I have done all year simply because it provides numerous great resources and websites that can be used with students.  It simply compares different interactive sites and gives information about each one.  It provides some very hands on real world applications.  A nice break from the theoretical.</a:t>
            </a:r>
            <a:endParaRPr lang="en-C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Examples</a:t>
            </a:r>
            <a:endParaRPr lang="en-CA" dirty="0"/>
          </a:p>
        </p:txBody>
      </p:sp>
      <p:sp>
        <p:nvSpPr>
          <p:cNvPr id="3" name="Content Placeholder 2"/>
          <p:cNvSpPr>
            <a:spLocks noGrp="1"/>
          </p:cNvSpPr>
          <p:nvPr>
            <p:ph idx="1"/>
          </p:nvPr>
        </p:nvSpPr>
        <p:spPr/>
        <p:txBody>
          <a:bodyPr/>
          <a:lstStyle/>
          <a:p>
            <a:r>
              <a:rPr lang="en-CA" dirty="0" smtClean="0">
                <a:hlinkClick r:id="rId3"/>
              </a:rPr>
              <a:t>http://nlvm.usu.edu/en/nav/topic_t_2.html</a:t>
            </a:r>
            <a:endParaRPr lang="en-CA" dirty="0" smtClean="0"/>
          </a:p>
          <a:p>
            <a:r>
              <a:rPr lang="en-CA" dirty="0" smtClean="0">
                <a:hlinkClick r:id="rId4"/>
              </a:rPr>
              <a:t>http://www.analyzemath.com/</a:t>
            </a:r>
            <a:endParaRPr lang="en-C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What are the implications of this learning?</a:t>
            </a:r>
            <a:endParaRPr lang="en-CA" dirty="0"/>
          </a:p>
        </p:txBody>
      </p:sp>
      <p:sp>
        <p:nvSpPr>
          <p:cNvPr id="3" name="Content Placeholder 2"/>
          <p:cNvSpPr>
            <a:spLocks noGrp="1"/>
          </p:cNvSpPr>
          <p:nvPr>
            <p:ph idx="1"/>
          </p:nvPr>
        </p:nvSpPr>
        <p:spPr/>
        <p:txBody>
          <a:bodyPr/>
          <a:lstStyle/>
          <a:p>
            <a:r>
              <a:rPr lang="en-CA" dirty="0" smtClean="0"/>
              <a:t>I had hoped that my field study would allow the time to investigate the usefulness of interactive site in the Math classroom.  It is something that I hope to look at as I move forward in my teaching career.</a:t>
            </a:r>
            <a:endParaRPr lang="en-C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Program Capacities</a:t>
            </a:r>
            <a:endParaRPr lang="en-CA" dirty="0"/>
          </a:p>
        </p:txBody>
      </p:sp>
      <p:sp>
        <p:nvSpPr>
          <p:cNvPr id="3" name="Content Placeholder 2"/>
          <p:cNvSpPr>
            <a:spLocks noGrp="1"/>
          </p:cNvSpPr>
          <p:nvPr>
            <p:ph idx="1"/>
          </p:nvPr>
        </p:nvSpPr>
        <p:spPr/>
        <p:txBody>
          <a:bodyPr/>
          <a:lstStyle/>
          <a:p>
            <a:r>
              <a:rPr lang="en-CA" dirty="0" smtClean="0"/>
              <a:t>The use of these interactive sites allows me to access, evaluate, use and participate in new media interactions in education.</a:t>
            </a:r>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sp>
        <p:nvSpPr>
          <p:cNvPr id="3" name="Content Placeholder 2"/>
          <p:cNvSpPr>
            <a:spLocks noGrp="1"/>
          </p:cNvSpPr>
          <p:nvPr>
            <p:ph idx="1"/>
          </p:nvPr>
        </p:nvSpPr>
        <p:spPr/>
        <p:txBody>
          <a:bodyPr/>
          <a:lstStyle/>
          <a:p>
            <a:r>
              <a:rPr lang="en-CA" dirty="0" smtClean="0">
                <a:hlinkClick r:id="rId3"/>
              </a:rPr>
              <a:t>http://www.youtube.com/watch?v=tdiNDwKOBvw</a:t>
            </a:r>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CA" dirty="0" smtClean="0"/>
              <a:t>Evidence</a:t>
            </a:r>
            <a:endParaRPr lang="en-CA" dirty="0"/>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Evidence</a:t>
            </a:r>
            <a:br>
              <a:rPr lang="en-CA" dirty="0" smtClean="0"/>
            </a:br>
            <a:r>
              <a:rPr lang="en-CA" sz="2800" dirty="0" smtClean="0"/>
              <a:t>Student Response </a:t>
            </a:r>
            <a:endParaRPr lang="en-CA" dirty="0"/>
          </a:p>
        </p:txBody>
      </p:sp>
      <p:sp>
        <p:nvSpPr>
          <p:cNvPr id="3" name="Content Placeholder 2"/>
          <p:cNvSpPr>
            <a:spLocks noGrp="1"/>
          </p:cNvSpPr>
          <p:nvPr>
            <p:ph idx="1"/>
          </p:nvPr>
        </p:nvSpPr>
        <p:spPr/>
        <p:txBody>
          <a:bodyPr>
            <a:normAutofit/>
          </a:bodyPr>
          <a:lstStyle/>
          <a:p>
            <a:pPr lvl="0"/>
            <a:r>
              <a:rPr lang="en-US" sz="1600" dirty="0" smtClean="0"/>
              <a:t>This video wasn't really helpful, I find it hard to stare at a screen for a long time and it made learning the math boring. Also I learn more when I can do the math myself instead of someone just telling me how to. No, I would not like to see other videos in math. I also would not go onto youtube at home and search these kinds of videos, if I needed help on math I would go ask my parents.</a:t>
            </a:r>
          </a:p>
          <a:p>
            <a:pPr lvl="0"/>
            <a:endParaRPr lang="en-US" sz="1600" dirty="0" smtClean="0"/>
          </a:p>
          <a:p>
            <a:r>
              <a:rPr lang="en-US" sz="1600" dirty="0" smtClean="0"/>
              <a:t>I might use the videos on the sight if I don't understand something on my own time but, that would be after I check other sources of Information like my textbook</a:t>
            </a:r>
            <a:endParaRPr lang="en-CA" sz="1600" dirty="0" smtClean="0"/>
          </a:p>
          <a:p>
            <a:pPr lvl="0"/>
            <a:endParaRPr lang="en-CA" sz="1600" dirty="0" smtClean="0"/>
          </a:p>
          <a:p>
            <a:pPr lvl="0"/>
            <a:r>
              <a:rPr lang="en-US" sz="1600" dirty="0" smtClean="0"/>
              <a:t>I didn't find it helpful to watch those math videos because I find it easier when I can write down the notes. It was confusing because we were given so much information to just remember at once and we didn't actually get to use the information given. I think it would be good to see other ways of learning from the videos but not all the time.  Yes, I would probably use these videos as a tutorial at home if they were posted on the website because they are a good review for learning how to do a type of math.</a:t>
            </a:r>
            <a:endParaRPr lang="en-CA" sz="1600" dirty="0" smtClean="0"/>
          </a:p>
          <a:p>
            <a:pPr>
              <a:buNone/>
            </a:pPr>
            <a:r>
              <a:rPr lang="en-US" sz="1600" dirty="0" smtClean="0"/>
              <a:t> </a:t>
            </a:r>
            <a:endParaRPr lang="en-CA" sz="1600" dirty="0" smtClean="0"/>
          </a:p>
          <a:p>
            <a:pPr lvl="0"/>
            <a:endParaRPr lang="en-CA" sz="1600" dirty="0" smtClean="0"/>
          </a:p>
          <a:p>
            <a:endParaRPr lang="en-CA" sz="16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Evidence</a:t>
            </a:r>
            <a:br>
              <a:rPr lang="en-CA" dirty="0" smtClean="0"/>
            </a:br>
            <a:r>
              <a:rPr lang="en-CA" sz="2400" dirty="0" smtClean="0"/>
              <a:t>Student Responses</a:t>
            </a:r>
            <a:endParaRPr lang="en-CA" dirty="0"/>
          </a:p>
        </p:txBody>
      </p:sp>
      <p:sp>
        <p:nvSpPr>
          <p:cNvPr id="3" name="Content Placeholder 2"/>
          <p:cNvSpPr>
            <a:spLocks noGrp="1"/>
          </p:cNvSpPr>
          <p:nvPr>
            <p:ph idx="1"/>
          </p:nvPr>
        </p:nvSpPr>
        <p:spPr/>
        <p:txBody>
          <a:bodyPr>
            <a:normAutofit lnSpcReduction="10000"/>
          </a:bodyPr>
          <a:lstStyle/>
          <a:p>
            <a:pPr lvl="0"/>
            <a:r>
              <a:rPr lang="en-US" sz="1600" dirty="0" smtClean="0"/>
              <a:t>No I would not use the video at home, if I had difficulty with my homework or studying I would talk to my parents, call a friend, or ask a teacher.</a:t>
            </a:r>
            <a:endParaRPr lang="en-CA" sz="1600" dirty="0" smtClean="0"/>
          </a:p>
          <a:p>
            <a:pPr lvl="0"/>
            <a:endParaRPr lang="en-US" sz="1600" dirty="0" smtClean="0"/>
          </a:p>
          <a:p>
            <a:pPr lvl="0"/>
            <a:r>
              <a:rPr lang="en-US" sz="1600" dirty="0" smtClean="0"/>
              <a:t>The video we saw wasn't very helpful. This is because it was hard to hear and also the server was running slow. But the main reason was that the video was very confusing. It had numbers and lines everywhere and it got confusing. Yes I would like to see other videos because I couldn't quite get the one we saw.</a:t>
            </a:r>
            <a:endParaRPr lang="en-CA" sz="1600" dirty="0" smtClean="0"/>
          </a:p>
          <a:p>
            <a:pPr>
              <a:buNone/>
            </a:pPr>
            <a:r>
              <a:rPr lang="en-US" sz="1600" dirty="0" smtClean="0"/>
              <a:t> </a:t>
            </a:r>
            <a:endParaRPr lang="en-CA" sz="1600" dirty="0" smtClean="0"/>
          </a:p>
          <a:p>
            <a:pPr lvl="0"/>
            <a:r>
              <a:rPr lang="en-US" sz="1600" dirty="0" smtClean="0"/>
              <a:t>I didn't think the videos were helpful. I thought they were making things more confusing. I would not like to watch more videos </a:t>
            </a:r>
            <a:r>
              <a:rPr lang="en-US" sz="1600" dirty="0" smtClean="0"/>
              <a:t>I </a:t>
            </a:r>
            <a:r>
              <a:rPr lang="en-US" sz="1600" dirty="0" smtClean="0"/>
              <a:t>would prefer to learn in class or maybe from the textbook.</a:t>
            </a:r>
            <a:endParaRPr lang="en-CA" sz="1600" dirty="0" smtClean="0"/>
          </a:p>
          <a:p>
            <a:endParaRPr lang="en-CA" sz="1600" dirty="0" smtClean="0"/>
          </a:p>
          <a:p>
            <a:pPr lvl="0"/>
            <a:r>
              <a:rPr lang="en-US" sz="1600" dirty="0" smtClean="0"/>
              <a:t>This video did not help me. The video was not helpful to me because I already knew the stuff he talked about.</a:t>
            </a:r>
            <a:endParaRPr lang="en-CA" sz="1600" dirty="0" smtClean="0"/>
          </a:p>
          <a:p>
            <a:endParaRPr lang="en-CA" sz="1600" dirty="0" smtClean="0"/>
          </a:p>
          <a:p>
            <a:pPr lvl="0"/>
            <a:r>
              <a:rPr lang="en-US" sz="1600" dirty="0" smtClean="0"/>
              <a:t>I did not find this video useful. </a:t>
            </a:r>
            <a:r>
              <a:rPr lang="en-US" sz="1600" dirty="0" smtClean="0"/>
              <a:t>These </a:t>
            </a:r>
            <a:r>
              <a:rPr lang="en-US" sz="1600" dirty="0" smtClean="0"/>
              <a:t>videos were not useful because </a:t>
            </a:r>
            <a:r>
              <a:rPr lang="en-US" sz="1600" dirty="0" smtClean="0"/>
              <a:t>I </a:t>
            </a:r>
            <a:r>
              <a:rPr lang="en-US" sz="1600" dirty="0" smtClean="0"/>
              <a:t>already knew this and they just made it more confusing. I would </a:t>
            </a:r>
            <a:r>
              <a:rPr lang="en-US" sz="1600" b="1" u="sng" dirty="0" smtClean="0"/>
              <a:t>NOT</a:t>
            </a:r>
            <a:r>
              <a:rPr lang="en-US" sz="1600" dirty="0" smtClean="0"/>
              <a:t> like to watch anymore videos. :) :P</a:t>
            </a:r>
            <a:endParaRPr lang="en-CA" sz="1600" dirty="0" smtClean="0"/>
          </a:p>
          <a:p>
            <a:pPr>
              <a:buNone/>
            </a:pPr>
            <a:endParaRPr lang="en-CA" sz="1600" dirty="0" smtClean="0"/>
          </a:p>
          <a:p>
            <a:endParaRPr lang="en-CA" sz="1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Program Capacities</a:t>
            </a:r>
            <a:endParaRPr lang="en-CA" dirty="0"/>
          </a:p>
        </p:txBody>
      </p:sp>
      <p:sp>
        <p:nvSpPr>
          <p:cNvPr id="3" name="Content Placeholder 2"/>
          <p:cNvSpPr>
            <a:spLocks noGrp="1"/>
          </p:cNvSpPr>
          <p:nvPr>
            <p:ph idx="1"/>
          </p:nvPr>
        </p:nvSpPr>
        <p:spPr/>
        <p:txBody>
          <a:bodyPr/>
          <a:lstStyle/>
          <a:p>
            <a:r>
              <a:rPr lang="en-CA" dirty="0" smtClean="0"/>
              <a:t>Engage in a critical cycle of action-reflection to understand and develop your.</a:t>
            </a:r>
          </a:p>
          <a:p>
            <a:pPr>
              <a:buNone/>
            </a:pPr>
            <a:r>
              <a:rPr lang="en-CA" dirty="0" smtClean="0"/>
              <a:t>	</a:t>
            </a:r>
          </a:p>
          <a:p>
            <a:pPr>
              <a:buNone/>
            </a:pPr>
            <a:r>
              <a:rPr lang="en-CA" dirty="0" smtClean="0"/>
              <a:t>	</a:t>
            </a:r>
            <a:r>
              <a:rPr lang="en-CA" sz="2000" dirty="0" smtClean="0"/>
              <a:t>The Field Study forced me to be very reflective and critical about how technology was being integrated into my classroom.  The students had much stronger opinions about the videos than I originally thought.</a:t>
            </a:r>
            <a:endParaRPr lang="en-CA"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Learning Statement #2</a:t>
            </a:r>
            <a:endParaRPr lang="en-CA" dirty="0"/>
          </a:p>
        </p:txBody>
      </p:sp>
      <p:sp>
        <p:nvSpPr>
          <p:cNvPr id="3" name="Content Placeholder 2"/>
          <p:cNvSpPr>
            <a:spLocks noGrp="1"/>
          </p:cNvSpPr>
          <p:nvPr>
            <p:ph idx="1"/>
          </p:nvPr>
        </p:nvSpPr>
        <p:spPr/>
        <p:txBody>
          <a:bodyPr/>
          <a:lstStyle/>
          <a:p>
            <a:r>
              <a:rPr lang="en-CA" dirty="0" smtClean="0"/>
              <a:t>I am learning that students feel technologies are only useful if they are entertaining. They have very distinct criteria about what an instructional Math video should look like in order to support their learning.  </a:t>
            </a:r>
            <a:endParaRPr lang="en-C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676</TotalTime>
  <Words>1276</Words>
  <Application>Microsoft Office PowerPoint</Application>
  <PresentationFormat>On-screen Show (4:3)</PresentationFormat>
  <Paragraphs>146</Paragraphs>
  <Slides>36</Slides>
  <Notes>36</Notes>
  <HiddenSlides>0</HiddenSlides>
  <MMClips>3</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Flow</vt:lpstr>
      <vt:lpstr>Learning Statements</vt:lpstr>
      <vt:lpstr>Learning Statement #1</vt:lpstr>
      <vt:lpstr>Why is this learning important? </vt:lpstr>
      <vt:lpstr>Evidence</vt:lpstr>
      <vt:lpstr>Evidence</vt:lpstr>
      <vt:lpstr>Evidence Student Response </vt:lpstr>
      <vt:lpstr>Evidence Student Responses</vt:lpstr>
      <vt:lpstr>Program Capacities</vt:lpstr>
      <vt:lpstr>Learning Statement #2</vt:lpstr>
      <vt:lpstr>Why is this learning important?</vt:lpstr>
      <vt:lpstr>What are the characteristics of a useful instructional Math video?</vt:lpstr>
      <vt:lpstr>Example of a quality video</vt:lpstr>
      <vt:lpstr>Evidence</vt:lpstr>
      <vt:lpstr>Evidence</vt:lpstr>
      <vt:lpstr>How to build on this learning?</vt:lpstr>
      <vt:lpstr>Program Capacities</vt:lpstr>
      <vt:lpstr>Learning Statement #3</vt:lpstr>
      <vt:lpstr>Instructional Math Video</vt:lpstr>
      <vt:lpstr>Instructional Math Video</vt:lpstr>
      <vt:lpstr>Instructional Math Video</vt:lpstr>
      <vt:lpstr>Evidence</vt:lpstr>
      <vt:lpstr>Evidence</vt:lpstr>
      <vt:lpstr>Evidence</vt:lpstr>
      <vt:lpstr>Digital Natives vs. Immigrants</vt:lpstr>
      <vt:lpstr>Program Capacities</vt:lpstr>
      <vt:lpstr>Learning Statement #4</vt:lpstr>
      <vt:lpstr>ISTE standards goal</vt:lpstr>
      <vt:lpstr>Evidence</vt:lpstr>
      <vt:lpstr>Evidence</vt:lpstr>
      <vt:lpstr>Implications for future teaching practice</vt:lpstr>
      <vt:lpstr>Learning Statement #5</vt:lpstr>
      <vt:lpstr>Reading</vt:lpstr>
      <vt:lpstr>Summary</vt:lpstr>
      <vt:lpstr>Examples</vt:lpstr>
      <vt:lpstr>What are the implications of this learning?</vt:lpstr>
      <vt:lpstr>Program Capacities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Jeff</dc:creator>
  <cp:lastModifiedBy>Jeff</cp:lastModifiedBy>
  <cp:revision>66</cp:revision>
  <dcterms:created xsi:type="dcterms:W3CDTF">2010-04-28T03:27:09Z</dcterms:created>
  <dcterms:modified xsi:type="dcterms:W3CDTF">2010-04-28T20:03:29Z</dcterms:modified>
</cp:coreProperties>
</file>